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20929600" cy="298196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qqoOs4G+3utdJASWjztQAX9Py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1" Type="http://schemas.openxmlformats.org/officeDocument/2006/relationships/customXml" Target="../customXml/item1.xml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5" y="0"/>
            <a:ext cx="9069492" cy="1496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925" tIns="144950" rIns="289925" bIns="1449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11855268" y="0"/>
            <a:ext cx="9069492" cy="1496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925" tIns="144950" rIns="289925" bIns="1449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517650" y="3727450"/>
            <a:ext cx="17894300" cy="1006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2092960" y="14350682"/>
            <a:ext cx="16743680" cy="11741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925" tIns="144950" rIns="289925" bIns="1449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" y="28323451"/>
            <a:ext cx="9069492" cy="1496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925" tIns="144950" rIns="289925" bIns="1449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11855268" y="28323451"/>
            <a:ext cx="9069492" cy="1496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925" tIns="144950" rIns="289925" bIns="144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3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2092960" y="14350682"/>
            <a:ext cx="16743680" cy="11741468"/>
          </a:xfrm>
          <a:prstGeom prst="rect">
            <a:avLst/>
          </a:prstGeom>
        </p:spPr>
        <p:txBody>
          <a:bodyPr spcFirstLastPara="1" wrap="square" lIns="289925" tIns="144950" rIns="289925" bIns="1449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17650" y="3727450"/>
            <a:ext cx="17894300" cy="10064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lucy.brooks@doctors.org.uk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485A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0" y="111512"/>
            <a:ext cx="12192000" cy="737220"/>
          </a:xfrm>
          <a:prstGeom prst="rect">
            <a:avLst/>
          </a:prstGeom>
          <a:solidFill>
            <a:srgbClr val="29708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GB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Sustainable Waste Management in Anaesthesia and Critical Care Project</a:t>
            </a:r>
            <a:br>
              <a:rPr lang="en-GB" sz="1152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Dr Lucy Brooks </a:t>
            </a:r>
            <a:r>
              <a:rPr lang="en-GB"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MBChB (Hons), MA [1].</a:t>
            </a:r>
            <a:r>
              <a:rPr lang="en-GB" sz="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Dr Catherine Anderson </a:t>
            </a:r>
            <a:r>
              <a:rPr lang="en-GB"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MBChB, FRCA, FFICM. [2</a:t>
            </a:r>
            <a:r>
              <a:rPr lang="en-GB"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r>
              <a:rPr lang="en-GB" sz="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Dr Esmé Ward </a:t>
            </a:r>
            <a:r>
              <a:rPr lang="en-GB"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MBChB, MRes, BSc (Hons) [3].</a:t>
            </a:r>
            <a:endParaRPr sz="9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GB"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Institutions: </a:t>
            </a:r>
            <a:r>
              <a:rPr lang="en-GB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[1] and [3] Health Education England, Yorkshire and Humber. [2] Sheffield Teaching Hospitals NHS Trust. 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68"/>
              <a:buFont typeface="Calibri"/>
              <a:buNone/>
            </a:pPr>
            <a:r>
              <a:rPr lang="en-GB" sz="768" b="0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lucy.brooks@doctors.org.uk</a:t>
            </a:r>
            <a:r>
              <a:rPr lang="en-GB" sz="768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89" name="Google Shape;89;p1"/>
          <p:cNvGrpSpPr/>
          <p:nvPr/>
        </p:nvGrpSpPr>
        <p:grpSpPr>
          <a:xfrm>
            <a:off x="76117" y="957673"/>
            <a:ext cx="3923997" cy="2477309"/>
            <a:chOff x="804062" y="4962447"/>
            <a:chExt cx="18509422" cy="8664951"/>
          </a:xfrm>
        </p:grpSpPr>
        <p:sp>
          <p:nvSpPr>
            <p:cNvPr id="90" name="Google Shape;90;p1"/>
            <p:cNvSpPr txBox="1"/>
            <p:nvPr/>
          </p:nvSpPr>
          <p:spPr>
            <a:xfrm rot="-5400000">
              <a:off x="-2787538" y="8578098"/>
              <a:ext cx="8640900" cy="1457700"/>
            </a:xfrm>
            <a:prstGeom prst="rect">
              <a:avLst/>
            </a:prstGeom>
            <a:solidFill>
              <a:srgbClr val="3795AF"/>
            </a:solidFill>
            <a:ln w="9525" cap="flat" cmpd="sng">
              <a:solidFill>
                <a:srgbClr val="3795A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757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8"/>
                <a:buFont typeface="Calibri"/>
                <a:buNone/>
              </a:pPr>
              <a:r>
                <a:rPr lang="en-GB" sz="1408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Background</a:t>
              </a:r>
              <a:endParaRPr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2312489" y="4962447"/>
              <a:ext cx="17000995" cy="8664951"/>
            </a:xfrm>
            <a:prstGeom prst="rect">
              <a:avLst/>
            </a:prstGeom>
            <a:solidFill>
              <a:srgbClr val="EDF6F9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86375" tIns="45700" rIns="91425" bIns="45700" anchor="t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The NHS is responsible for 4% of the UK carbon footprint; waste and water are together responsible for 5% of this, the same as anaesthetic gases and metered dose inhalers in combination. </a:t>
              </a:r>
              <a:endPara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The NHS has set targets to have net-zero emissions by 2040 from direct patient care, and including the supply chain by 2045 (1). </a:t>
              </a:r>
              <a:r>
                <a:rPr lang="en-GB" sz="10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 A survey of anaesthetists at Leeds Teaching Hospitals NHS Trust regarding reducing the environmental impacts of anaesthesia  identified waste management as an area anaesthetists  want to prioritise. </a:t>
              </a:r>
              <a:r>
                <a:rPr lang="en-GB" sz="1000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Anecdotally, anaesthetists report discarding single use items from pre-made device insertion packs without having used them for a patient. This is therefore a potential waste hotspot that  could be tackled to reduce environmental and financial costs</a:t>
              </a:r>
              <a:r>
                <a:rPr lang="en-GB" sz="1000" i="0" u="none" strike="noStrike" cap="none">
                  <a:solidFill>
                    <a:srgbClr val="38485A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sz="100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" name="Google Shape;92;p1"/>
          <p:cNvGrpSpPr/>
          <p:nvPr/>
        </p:nvGrpSpPr>
        <p:grpSpPr>
          <a:xfrm>
            <a:off x="74326" y="3543902"/>
            <a:ext cx="3923974" cy="3136855"/>
            <a:chOff x="576072" y="4690379"/>
            <a:chExt cx="19898242" cy="8937037"/>
          </a:xfrm>
        </p:grpSpPr>
        <p:sp>
          <p:nvSpPr>
            <p:cNvPr id="93" name="Google Shape;93;p1"/>
            <p:cNvSpPr txBox="1"/>
            <p:nvPr/>
          </p:nvSpPr>
          <p:spPr>
            <a:xfrm rot="-5400000">
              <a:off x="-3107778" y="8376366"/>
              <a:ext cx="8934900" cy="1567200"/>
            </a:xfrm>
            <a:prstGeom prst="rect">
              <a:avLst/>
            </a:prstGeom>
            <a:solidFill>
              <a:srgbClr val="3795AF"/>
            </a:solidFill>
            <a:ln w="9525" cap="flat" cmpd="sng">
              <a:solidFill>
                <a:srgbClr val="3795A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757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8"/>
                <a:buFont typeface="Calibri"/>
                <a:buNone/>
              </a:pPr>
              <a:r>
                <a:rPr lang="en-GB" sz="1408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Methods</a:t>
              </a:r>
              <a:endParaRPr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2250514" y="4690379"/>
              <a:ext cx="18223800" cy="8937000"/>
            </a:xfrm>
            <a:prstGeom prst="rect">
              <a:avLst/>
            </a:prstGeom>
            <a:solidFill>
              <a:srgbClr val="EDF6F9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86375" tIns="45700" rIns="91425" bIns="45700" anchor="t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Research was undertaken as  a region-wide collaboration between the Yorkshire Green Anaesthesia Society and the local trainee research networks for Yorkshire – SHARC and AARMY. </a:t>
              </a:r>
              <a:endParaRPr sz="100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Ten hospitals in Yorkshire and Humber contributed data to the project.</a:t>
              </a:r>
              <a:endParaRPr sz="100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Data was collected for a period of two weeks on the items discarded unused from the following premade packs in anaesthesia and critical care; spinal, arterial line, central line and cannula. </a:t>
              </a:r>
              <a:endPara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Waste hotspots were </a:t>
              </a:r>
              <a:r>
                <a:rPr lang="en-GB" sz="10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identified as items most commonly discarded unused across all pack types.</a:t>
              </a:r>
              <a:r>
                <a:rPr lang="en-GB" sz="1000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0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The total carbon equivalent of the top nine items thrown away, for which material information was available</a:t>
              </a:r>
              <a:r>
                <a:rPr lang="en-GB" sz="1000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 was estimated using a using a ‘bottom up’ approach. </a:t>
              </a:r>
              <a:endPara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One of each item was broken down, and the constituent materials were identified and weighed. The weight for each item was multiplied by a conversion factor from the ICE database (2). Carbon footprint and cost of disposal was calculated (</a:t>
              </a:r>
              <a:r>
                <a:rPr lang="en-GB" sz="10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r>
                <a:rPr lang="en-GB" sz="1000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). The carbon footprint and cost for this waste across England per year was then extrapolated based on 152 acute hospital Trusts (</a:t>
              </a:r>
              <a:r>
                <a:rPr lang="en-GB" sz="1000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r>
                <a:rPr lang="en-GB" sz="1000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).</a:t>
              </a:r>
              <a:endParaRPr sz="100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95" name="Google Shape;95;p1" descr="A picture containing tex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45570" y="111509"/>
            <a:ext cx="1585420" cy="73722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380060" y="2834970"/>
            <a:ext cx="36648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5AF"/>
              </a:buClr>
              <a:buSzPts val="1100"/>
              <a:buFont typeface="Calibri"/>
              <a:buNone/>
            </a:pPr>
            <a:r>
              <a:rPr lang="en-GB" sz="1000" b="1" i="0" u="none" strike="noStrike" cap="none">
                <a:solidFill>
                  <a:srgbClr val="3795AF"/>
                </a:solidFill>
                <a:latin typeface="Calibri"/>
                <a:ea typeface="Calibri"/>
                <a:cs typeface="Calibri"/>
                <a:sym typeface="Calibri"/>
              </a:rPr>
              <a:t>Aim:</a:t>
            </a:r>
            <a:r>
              <a:rPr lang="en-GB" sz="1000" b="1" i="0" u="none" strike="noStrike" cap="none">
                <a:solidFill>
                  <a:srgbClr val="38485A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000" b="0" i="0" u="none" strike="noStrike" cap="none">
                <a:solidFill>
                  <a:srgbClr val="3795AF"/>
                </a:solidFill>
                <a:latin typeface="Calibri"/>
                <a:ea typeface="Calibri"/>
                <a:cs typeface="Calibri"/>
                <a:sym typeface="Calibri"/>
              </a:rPr>
              <a:t>To identify whether items are wasted from commonly used pre-made packs in anaesthesia and critical care, and if so, quantify the carbon footprint and financial costs of this waste.</a:t>
            </a:r>
            <a:endParaRPr sz="1000" b="0" i="0" u="none" strike="noStrike" cap="none">
              <a:solidFill>
                <a:srgbClr val="3795A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7" name="Google Shape;97;p1"/>
          <p:cNvGrpSpPr/>
          <p:nvPr/>
        </p:nvGrpSpPr>
        <p:grpSpPr>
          <a:xfrm>
            <a:off x="8151132" y="957675"/>
            <a:ext cx="3924000" cy="4522509"/>
            <a:chOff x="12617918" y="3560852"/>
            <a:chExt cx="3406989" cy="2472773"/>
          </a:xfrm>
        </p:grpSpPr>
        <p:sp>
          <p:nvSpPr>
            <p:cNvPr id="98" name="Google Shape;98;p1"/>
            <p:cNvSpPr txBox="1"/>
            <p:nvPr/>
          </p:nvSpPr>
          <p:spPr>
            <a:xfrm rot="-5400000">
              <a:off x="11515900" y="4662874"/>
              <a:ext cx="2472769" cy="268733"/>
            </a:xfrm>
            <a:prstGeom prst="rect">
              <a:avLst/>
            </a:prstGeom>
            <a:solidFill>
              <a:srgbClr val="3795AF"/>
            </a:solidFill>
            <a:ln w="9525" cap="flat" cmpd="sng">
              <a:solidFill>
                <a:srgbClr val="3795A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757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8"/>
                <a:buFont typeface="Calibri"/>
                <a:buNone/>
              </a:pPr>
              <a:r>
                <a:rPr lang="en-GB" sz="1408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Discussion</a:t>
              </a:r>
              <a:endParaRPr/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12893986" y="3560852"/>
              <a:ext cx="3130921" cy="2472769"/>
            </a:xfrm>
            <a:prstGeom prst="rect">
              <a:avLst/>
            </a:prstGeom>
            <a:solidFill>
              <a:srgbClr val="EDF6F9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86375" tIns="45700" rIns="91425" bIns="45700" anchor="t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b="1" i="0" u="none" strike="noStrike" cap="none">
                  <a:solidFill>
                    <a:srgbClr val="3795AF"/>
                  </a:solidFill>
                  <a:latin typeface="Calibri"/>
                  <a:ea typeface="Calibri"/>
                  <a:cs typeface="Calibri"/>
                  <a:sym typeface="Calibri"/>
                </a:rPr>
                <a:t>What does this mean?</a:t>
              </a:r>
              <a:endPara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b="0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All of the pre-made packs currently utilised by participating Trusts include single-use items that were thrown away without having been used. This waste has environmental, financial and social impacts.</a:t>
              </a:r>
              <a:endPara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br>
                <a:rPr lang="en-GB" sz="1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endParaRPr sz="1000" b="0" i="0" u="none" strike="noStrike" cap="none">
                <a:solidFill>
                  <a:srgbClr val="38485A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endParaRPr sz="1000" b="0" i="0" u="none" strike="noStrike" cap="none">
                <a:solidFill>
                  <a:srgbClr val="38485A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endParaRPr sz="1000" b="0" i="0" u="none" strike="noStrike" cap="none">
                <a:solidFill>
                  <a:srgbClr val="38485A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endParaRPr sz="1000" b="0" i="0" u="none" strike="noStrike" cap="none">
                <a:solidFill>
                  <a:srgbClr val="38485A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endParaRPr sz="1000" b="0" i="0" u="none" strike="noStrike" cap="none">
                <a:solidFill>
                  <a:srgbClr val="38485A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endParaRPr sz="1000" b="0" i="0" u="none" strike="noStrike" cap="none">
                <a:solidFill>
                  <a:srgbClr val="38485A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8485A"/>
                </a:buClr>
                <a:buSzPts val="1000"/>
                <a:buFont typeface="Calibri"/>
                <a:buNone/>
              </a:pPr>
              <a:r>
                <a:rPr lang="en-GB" sz="1000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The combined carbon footprint of the wasted items materials and their disposal from the participating Trusts over one year (250kgCO2e) is equivalent </a:t>
              </a:r>
              <a:r>
                <a:rPr lang="en-GB" sz="1000" b="1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to 676 miles driven in an average petrol car. </a:t>
              </a:r>
              <a:r>
                <a:rPr lang="en-GB" sz="1000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Scaled up to include all the Trusts in England the carbon footprint is equivalent to </a:t>
              </a:r>
              <a:r>
                <a:rPr lang="en-GB" sz="1000" b="1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8767 miles driven</a:t>
              </a:r>
              <a:r>
                <a:rPr lang="en-GB" sz="1000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, or the energy of </a:t>
              </a:r>
              <a:r>
                <a:rPr lang="en-GB" sz="1000" b="1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430 thousand smartphones charged </a:t>
              </a:r>
              <a:r>
                <a:rPr lang="en-GB" sz="1000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(5).</a:t>
              </a:r>
              <a:endPara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endParaRPr sz="100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b="1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What next?</a:t>
              </a:r>
              <a:endParaRPr sz="100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i="0" u="none" strike="noStrike" cap="none">
                  <a:solidFill>
                    <a:schemeClr val="dk2"/>
                  </a:solidFill>
                  <a:latin typeface="Calibri"/>
                  <a:ea typeface="Calibri"/>
                  <a:cs typeface="Calibri"/>
                  <a:sym typeface="Calibri"/>
                </a:rPr>
                <a:t>We aim to use this data to work together with healthcare staff,  procurement teams and suppliers to reduce waste from single-use device insertion packs. This might include exploring reusable options and removing unnecessary items from pre-made packs. </a:t>
              </a:r>
              <a:endParaRPr sz="100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0" name="Google Shape;100;p1"/>
          <p:cNvSpPr txBox="1"/>
          <p:nvPr/>
        </p:nvSpPr>
        <p:spPr>
          <a:xfrm>
            <a:off x="8151125" y="5447375"/>
            <a:ext cx="3997800" cy="14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5AF"/>
              </a:buClr>
              <a:buSzPts val="550"/>
              <a:buFont typeface="Calibri"/>
              <a:buNone/>
            </a:pPr>
            <a:r>
              <a:rPr lang="en-GB" sz="550" b="1">
                <a:solidFill>
                  <a:srgbClr val="3795AF"/>
                </a:solidFill>
                <a:latin typeface="Calibri"/>
                <a:ea typeface="Calibri"/>
                <a:cs typeface="Calibri"/>
                <a:sym typeface="Calibri"/>
              </a:rPr>
              <a:t>Acknowledgements: </a:t>
            </a:r>
            <a:r>
              <a:rPr lang="en-GB" sz="5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Undertaken in collaboration with Yorkshire Green Anaesthesia Society, Anaesthetic Audit and Research Matrix of Yorkshire, South Yorkshire Hospitals Audit and Research Collaboration.No funding was received for this project.</a:t>
            </a:r>
            <a:endParaRPr sz="5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5AF"/>
              </a:buClr>
              <a:buSzPts val="550"/>
              <a:buFont typeface="Calibri"/>
              <a:buNone/>
            </a:pPr>
            <a:r>
              <a:rPr lang="en-GB" sz="550" b="1" i="0" u="none" strike="noStrike" cap="none">
                <a:solidFill>
                  <a:srgbClr val="3795AF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/>
          </a:p>
          <a:p>
            <a:pPr marL="54848" marR="0" lvl="0" indent="-54848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DEAF6"/>
              </a:buClr>
              <a:buSzPts val="550"/>
              <a:buFont typeface="Calibri"/>
              <a:buAutoNum type="arabicPeriod"/>
            </a:pPr>
            <a:r>
              <a:rPr lang="en-GB" sz="550" b="0" i="0" u="none" strike="noStrike" cap="none">
                <a:solidFill>
                  <a:srgbClr val="DDEAF6"/>
                </a:solidFill>
                <a:latin typeface="Calibri"/>
                <a:ea typeface="Calibri"/>
                <a:cs typeface="Calibri"/>
                <a:sym typeface="Calibri"/>
              </a:rPr>
              <a:t>NHS. Delivering a ‘net zero’ national health service. 2020. [Accessed 20/12/21] Available from: https://www.england.nhs.uk/greenernhs/wp-content/uploads/sites/51/2020/10/delivering-a-net-zero-national-health-service.pdf </a:t>
            </a:r>
            <a:endParaRPr/>
          </a:p>
          <a:p>
            <a:pPr marL="54848" marR="0" lvl="0" indent="-54848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DEAF6"/>
              </a:buClr>
              <a:buSzPts val="550"/>
              <a:buFont typeface="Calibri"/>
              <a:buAutoNum type="arabicPeriod"/>
            </a:pPr>
            <a:r>
              <a:rPr lang="en-GB" sz="550" b="0" i="0" u="none" strike="noStrike" cap="none">
                <a:solidFill>
                  <a:srgbClr val="DDEAF6"/>
                </a:solidFill>
                <a:latin typeface="Calibri"/>
                <a:ea typeface="Calibri"/>
                <a:cs typeface="Calibri"/>
                <a:sym typeface="Calibri"/>
              </a:rPr>
              <a:t>Circular Ecology. 2019.  Embodied Carbon – The ICE database. [Accessed 06/03/2023] Available from: https://circularecology.com/embodied-carbon-footprint-database.html</a:t>
            </a:r>
            <a:endParaRPr/>
          </a:p>
          <a:p>
            <a:pPr marL="54848" marR="0" lvl="0" indent="-54848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DEAF6"/>
              </a:buClr>
              <a:buSzPts val="550"/>
              <a:buFont typeface="Calibri"/>
              <a:buAutoNum type="arabicPeriod"/>
            </a:pPr>
            <a:r>
              <a:rPr lang="en-GB" sz="550" b="0" i="0" u="none" strike="noStrike" cap="none">
                <a:solidFill>
                  <a:srgbClr val="DDEAF6"/>
                </a:solidFill>
                <a:latin typeface="Calibri"/>
                <a:ea typeface="Calibri"/>
                <a:cs typeface="Calibri"/>
                <a:sym typeface="Calibri"/>
              </a:rPr>
              <a:t>Rizan C, Bhutta M F, Reed M, Lillywhite R. The carbon footprint of waste streams in a UK hospital. Journal of Cleaner Production. 2021; 286</a:t>
            </a:r>
            <a:endParaRPr/>
          </a:p>
          <a:p>
            <a:pPr marL="54848" marR="0" lvl="0" indent="-54848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DEAF6"/>
              </a:buClr>
              <a:buSzPts val="550"/>
              <a:buFont typeface="Calibri"/>
              <a:buAutoNum type="arabicPeriod"/>
            </a:pPr>
            <a:r>
              <a:rPr lang="en-GB" sz="550" b="0" i="0" u="none" strike="noStrike" cap="none">
                <a:solidFill>
                  <a:srgbClr val="DDEAF6"/>
                </a:solidFill>
                <a:latin typeface="Calibri"/>
                <a:ea typeface="Calibri"/>
                <a:cs typeface="Calibri"/>
                <a:sym typeface="Calibri"/>
              </a:rPr>
              <a:t>NHS Confederation (2017). Key Statistics on the NHS. [Accessed 6/3/23] Available from: https://www.nhsconfed.org/publications/key-statistics-nhs  </a:t>
            </a:r>
            <a:endParaRPr/>
          </a:p>
          <a:p>
            <a:pPr marL="54847" marR="0" lvl="0" indent="-54847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DEAF6"/>
              </a:buClr>
              <a:buSzPts val="550"/>
              <a:buFont typeface="Calibri"/>
              <a:buAutoNum type="arabicPeriod"/>
            </a:pPr>
            <a:r>
              <a:rPr lang="en-GB" sz="550" b="0" i="0" u="none" strike="noStrike" cap="none">
                <a:solidFill>
                  <a:srgbClr val="DDEAF6"/>
                </a:solidFill>
                <a:latin typeface="Calibri"/>
                <a:ea typeface="Calibri"/>
                <a:cs typeface="Calibri"/>
                <a:sym typeface="Calibri"/>
              </a:rPr>
              <a:t>Environmental Protection Agency. (2022). Greenhouse Gas Equivalencies Calculator. [Accessed 06/03/2023] Available from: https://www.epa.gov/energy/greenhouse-gas-equivalencies-calculator</a:t>
            </a:r>
            <a:endParaRPr sz="550" b="0" i="0" u="none" strike="noStrike" cap="none">
              <a:solidFill>
                <a:srgbClr val="DDEAF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50">
              <a:solidFill>
                <a:srgbClr val="DDEAF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" descr="AARMY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496129" y="624928"/>
            <a:ext cx="560921" cy="190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530990" y="146721"/>
            <a:ext cx="526060" cy="4429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3" name="Google Shape;103;p1"/>
          <p:cNvGrpSpPr/>
          <p:nvPr/>
        </p:nvGrpSpPr>
        <p:grpSpPr>
          <a:xfrm>
            <a:off x="4114426" y="964819"/>
            <a:ext cx="3924000" cy="5715932"/>
            <a:chOff x="197869" y="4986440"/>
            <a:chExt cx="17336635" cy="8640962"/>
          </a:xfrm>
        </p:grpSpPr>
        <p:sp>
          <p:nvSpPr>
            <p:cNvPr id="104" name="Google Shape;104;p1"/>
            <p:cNvSpPr txBox="1"/>
            <p:nvPr/>
          </p:nvSpPr>
          <p:spPr>
            <a:xfrm rot="-5400000">
              <a:off x="-2786800" y="7971109"/>
              <a:ext cx="8640962" cy="2671624"/>
            </a:xfrm>
            <a:prstGeom prst="rect">
              <a:avLst/>
            </a:prstGeom>
            <a:solidFill>
              <a:srgbClr val="3795AF"/>
            </a:solidFill>
            <a:ln w="9525" cap="flat" cmpd="sng">
              <a:solidFill>
                <a:srgbClr val="3795A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757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8"/>
                <a:buFont typeface="Calibri"/>
                <a:buNone/>
              </a:pPr>
              <a:r>
                <a:rPr lang="en-GB" sz="1408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Results</a:t>
              </a:r>
              <a:endParaRPr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1951166" y="4986440"/>
              <a:ext cx="15583338" cy="8640960"/>
            </a:xfrm>
            <a:prstGeom prst="rect">
              <a:avLst/>
            </a:prstGeom>
            <a:solidFill>
              <a:srgbClr val="EDF6F9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8637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Calibri"/>
                <a:buNone/>
              </a:pPr>
              <a:endParaRPr sz="1000" b="0" i="0" u="none" strike="noStrike" cap="none">
                <a:solidFill>
                  <a:srgbClr val="38485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6" name="Google Shape;106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789869" y="1048588"/>
            <a:ext cx="649487" cy="1331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618166" y="1551303"/>
            <a:ext cx="2206763" cy="73722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"/>
          <p:cNvSpPr txBox="1"/>
          <p:nvPr/>
        </p:nvSpPr>
        <p:spPr>
          <a:xfrm>
            <a:off x="4536489" y="1027760"/>
            <a:ext cx="349929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5AF"/>
              </a:buClr>
              <a:buSzPts val="1400"/>
              <a:buFont typeface="Calibri"/>
              <a:buNone/>
            </a:pPr>
            <a:r>
              <a:rPr lang="en-GB" sz="1400" b="1" i="0" u="none" strike="noStrike" cap="none">
                <a:solidFill>
                  <a:srgbClr val="3795AF"/>
                </a:solidFill>
                <a:latin typeface="Calibri"/>
                <a:ea typeface="Calibri"/>
                <a:cs typeface="Calibri"/>
                <a:sym typeface="Calibri"/>
              </a:rPr>
              <a:t>All data</a:t>
            </a:r>
            <a:endParaRPr sz="1800" b="0" i="0" u="none" strike="noStrike" cap="none">
              <a:solidFill>
                <a:srgbClr val="38485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4521483" y="2387674"/>
            <a:ext cx="3524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5AF"/>
              </a:buClr>
              <a:buSzPts val="1400"/>
              <a:buFont typeface="Calibri"/>
              <a:buNone/>
            </a:pPr>
            <a:r>
              <a:rPr lang="en-GB" sz="1400" b="1">
                <a:solidFill>
                  <a:srgbClr val="3795AF"/>
                </a:solidFill>
                <a:latin typeface="Calibri"/>
                <a:ea typeface="Calibri"/>
                <a:cs typeface="Calibri"/>
                <a:sym typeface="Calibri"/>
              </a:rPr>
              <a:t>Waste h</a:t>
            </a:r>
            <a:r>
              <a:rPr lang="en-GB" sz="1400" b="1" i="0" u="none" strike="noStrike" cap="none">
                <a:solidFill>
                  <a:srgbClr val="3795AF"/>
                </a:solidFill>
                <a:latin typeface="Calibri"/>
                <a:ea typeface="Calibri"/>
                <a:cs typeface="Calibri"/>
                <a:sym typeface="Calibri"/>
              </a:rPr>
              <a:t>otspots</a:t>
            </a:r>
            <a:endParaRPr sz="1800" b="0" i="0" u="none" strike="noStrike" cap="none">
              <a:solidFill>
                <a:srgbClr val="38485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4511271" y="4450578"/>
            <a:ext cx="3524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5AF"/>
              </a:buClr>
              <a:buSzPts val="1000"/>
              <a:buFont typeface="Calibri"/>
              <a:buNone/>
            </a:pPr>
            <a:r>
              <a:rPr lang="en-GB" sz="1000" b="1">
                <a:solidFill>
                  <a:srgbClr val="3795AF"/>
                </a:solidFill>
                <a:latin typeface="Calibri"/>
                <a:ea typeface="Calibri"/>
                <a:cs typeface="Calibri"/>
                <a:sym typeface="Calibri"/>
              </a:rPr>
              <a:t>Table 1: Hotspot weight, carbon footprint of materials and disposal and disposal cost </a:t>
            </a:r>
            <a:endParaRPr sz="1100" b="0" i="0" u="none" strike="noStrike" cap="none">
              <a:solidFill>
                <a:srgbClr val="38485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1" name="Google Shape;111;p1"/>
          <p:cNvGrpSpPr/>
          <p:nvPr/>
        </p:nvGrpSpPr>
        <p:grpSpPr>
          <a:xfrm>
            <a:off x="8567340" y="1961521"/>
            <a:ext cx="3312421" cy="1244052"/>
            <a:chOff x="4951254" y="4820966"/>
            <a:chExt cx="3511082" cy="1314620"/>
          </a:xfrm>
        </p:grpSpPr>
        <p:sp>
          <p:nvSpPr>
            <p:cNvPr id="112" name="Google Shape;112;p1"/>
            <p:cNvSpPr/>
            <p:nvPr/>
          </p:nvSpPr>
          <p:spPr>
            <a:xfrm>
              <a:off x="4951254" y="4820968"/>
              <a:ext cx="1688886" cy="236590"/>
            </a:xfrm>
            <a:custGeom>
              <a:avLst/>
              <a:gdLst/>
              <a:ahLst/>
              <a:cxnLst/>
              <a:rect l="l" t="t" r="r" b="b"/>
              <a:pathLst>
                <a:path w="1071210" h="236590" extrusionOk="0">
                  <a:moveTo>
                    <a:pt x="0" y="0"/>
                  </a:moveTo>
                  <a:lnTo>
                    <a:pt x="1071210" y="0"/>
                  </a:lnTo>
                  <a:lnTo>
                    <a:pt x="1071210" y="236590"/>
                  </a:lnTo>
                  <a:lnTo>
                    <a:pt x="0" y="236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78225" tIns="44700" rIns="78225" bIns="44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50"/>
                <a:buFont typeface="Calibri"/>
                <a:buNone/>
              </a:pPr>
              <a:r>
                <a:rPr lang="en-GB" sz="105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Environmental</a:t>
              </a:r>
              <a:endParaRPr/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4951254" y="5057561"/>
              <a:ext cx="1692601" cy="1069693"/>
            </a:xfrm>
            <a:custGeom>
              <a:avLst/>
              <a:gdLst/>
              <a:ahLst/>
              <a:cxnLst/>
              <a:rect l="l" t="t" r="r" b="b"/>
              <a:pathLst>
                <a:path w="1071210" h="1361520" extrusionOk="0">
                  <a:moveTo>
                    <a:pt x="0" y="0"/>
                  </a:moveTo>
                  <a:lnTo>
                    <a:pt x="1071210" y="0"/>
                  </a:lnTo>
                  <a:lnTo>
                    <a:pt x="1071210" y="1361520"/>
                  </a:lnTo>
                  <a:lnTo>
                    <a:pt x="0" y="13615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D5CB">
                <a:alpha val="89803"/>
              </a:srgbClr>
            </a:solidFill>
            <a:ln w="12700" cap="flat" cmpd="sng">
              <a:solidFill>
                <a:srgbClr val="F7D5CB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53325" tIns="53325" rIns="71100" bIns="80000" anchor="t" anchorCtr="0">
              <a:noAutofit/>
            </a:bodyPr>
            <a:lstStyle/>
            <a:p>
              <a:pPr marL="57150" marR="0" lvl="1" indent="-571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Calibri"/>
                <a:buNone/>
              </a:pPr>
              <a:r>
                <a:rPr lang="en-GB" sz="1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Carbon footprint, water use, pollution associated with: </a:t>
              </a:r>
              <a:endPara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57150" marR="0" lvl="1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Calibri"/>
                <a:buChar char="•"/>
              </a:pPr>
              <a:r>
                <a:rPr lang="en-GB" sz="1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Production</a:t>
              </a:r>
              <a:endParaRPr/>
            </a:p>
            <a:p>
              <a:pPr marL="57150" marR="0" lvl="1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Calibri"/>
                <a:buChar char="•"/>
              </a:pPr>
              <a:r>
                <a:rPr lang="en-GB" sz="1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Packaging</a:t>
              </a:r>
              <a:endParaRPr/>
            </a:p>
            <a:p>
              <a:pPr marL="57150" marR="0" lvl="1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Calibri"/>
                <a:buChar char="•"/>
              </a:pPr>
              <a:r>
                <a:rPr lang="en-GB" sz="1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Transport </a:t>
              </a:r>
              <a:endParaRPr/>
            </a:p>
            <a:p>
              <a:pPr marL="57150" marR="0" lvl="1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Calibri"/>
                <a:buChar char="•"/>
              </a:pPr>
              <a:r>
                <a:rPr lang="en-GB" sz="1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Waste disposal</a:t>
              </a:r>
              <a:endParaRPr/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6743287" y="4820967"/>
              <a:ext cx="807951" cy="236589"/>
            </a:xfrm>
            <a:custGeom>
              <a:avLst/>
              <a:gdLst/>
              <a:ahLst/>
              <a:cxnLst/>
              <a:rect l="l" t="t" r="r" b="b"/>
              <a:pathLst>
                <a:path w="1071210" h="236590" extrusionOk="0">
                  <a:moveTo>
                    <a:pt x="0" y="0"/>
                  </a:moveTo>
                  <a:lnTo>
                    <a:pt x="1071210" y="0"/>
                  </a:lnTo>
                  <a:lnTo>
                    <a:pt x="1071210" y="236590"/>
                  </a:lnTo>
                  <a:lnTo>
                    <a:pt x="0" y="236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78225" tIns="44700" rIns="78225" bIns="44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50"/>
                <a:buFont typeface="Calibri"/>
                <a:buNone/>
              </a:pPr>
              <a:r>
                <a:rPr lang="en-GB" sz="105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Financial</a:t>
              </a:r>
              <a:endParaRPr/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6750603" y="5057558"/>
              <a:ext cx="793320" cy="1069693"/>
            </a:xfrm>
            <a:custGeom>
              <a:avLst/>
              <a:gdLst/>
              <a:ahLst/>
              <a:cxnLst/>
              <a:rect l="l" t="t" r="r" b="b"/>
              <a:pathLst>
                <a:path w="1071210" h="1361520" extrusionOk="0">
                  <a:moveTo>
                    <a:pt x="0" y="0"/>
                  </a:moveTo>
                  <a:lnTo>
                    <a:pt x="1071210" y="0"/>
                  </a:lnTo>
                  <a:lnTo>
                    <a:pt x="1071210" y="1361520"/>
                  </a:lnTo>
                  <a:lnTo>
                    <a:pt x="0" y="13615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D5CB">
                <a:alpha val="89803"/>
              </a:srgbClr>
            </a:solidFill>
            <a:ln w="12700" cap="flat" cmpd="sng">
              <a:solidFill>
                <a:srgbClr val="F7D5CB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53325" tIns="53325" rIns="71100" bIns="80000" anchor="t" anchorCtr="0">
              <a:noAutofit/>
            </a:bodyPr>
            <a:lstStyle/>
            <a:p>
              <a:pPr marL="57150" marR="0" lvl="1" indent="-571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Calibri"/>
                <a:buNone/>
              </a:pPr>
              <a:r>
                <a:rPr lang="en-GB" sz="1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Cost</a:t>
              </a:r>
              <a:endParaRPr/>
            </a:p>
            <a:p>
              <a:pPr marL="57150" marR="0" lvl="1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Calibri"/>
                <a:buChar char="•"/>
              </a:pPr>
              <a:r>
                <a:rPr lang="en-GB" sz="1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Purchase</a:t>
              </a:r>
              <a:endParaRPr/>
            </a:p>
            <a:p>
              <a:pPr marL="57150" marR="0" lvl="1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Calibri"/>
                <a:buChar char="•"/>
              </a:pPr>
              <a:r>
                <a:rPr lang="en-GB" sz="1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Disposal</a:t>
              </a:r>
              <a:endParaRPr/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7654386" y="4820966"/>
              <a:ext cx="807950" cy="236590"/>
            </a:xfrm>
            <a:custGeom>
              <a:avLst/>
              <a:gdLst/>
              <a:ahLst/>
              <a:cxnLst/>
              <a:rect l="l" t="t" r="r" b="b"/>
              <a:pathLst>
                <a:path w="1071210" h="236590" extrusionOk="0">
                  <a:moveTo>
                    <a:pt x="0" y="0"/>
                  </a:moveTo>
                  <a:lnTo>
                    <a:pt x="1071210" y="0"/>
                  </a:lnTo>
                  <a:lnTo>
                    <a:pt x="1071210" y="236590"/>
                  </a:lnTo>
                  <a:lnTo>
                    <a:pt x="0" y="236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78225" tIns="44700" rIns="78225" bIns="44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50"/>
                <a:buFont typeface="Calibri"/>
                <a:buNone/>
              </a:pPr>
              <a:r>
                <a:rPr lang="en-GB" sz="105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Social </a:t>
              </a:r>
              <a:endParaRPr/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7650671" y="5065893"/>
              <a:ext cx="807949" cy="1069693"/>
            </a:xfrm>
            <a:custGeom>
              <a:avLst/>
              <a:gdLst/>
              <a:ahLst/>
              <a:cxnLst/>
              <a:rect l="l" t="t" r="r" b="b"/>
              <a:pathLst>
                <a:path w="1071210" h="1361520" extrusionOk="0">
                  <a:moveTo>
                    <a:pt x="0" y="0"/>
                  </a:moveTo>
                  <a:lnTo>
                    <a:pt x="1071210" y="0"/>
                  </a:lnTo>
                  <a:lnTo>
                    <a:pt x="1071210" y="1361520"/>
                  </a:lnTo>
                  <a:lnTo>
                    <a:pt x="0" y="13615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D5CB">
                <a:alpha val="89803"/>
              </a:srgbClr>
            </a:solidFill>
            <a:ln w="12700" cap="flat" cmpd="sng">
              <a:solidFill>
                <a:srgbClr val="F7D5CB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53325" tIns="53325" rIns="71100" bIns="80000" anchor="t" anchorCtr="0">
              <a:noAutofit/>
            </a:bodyPr>
            <a:lstStyle/>
            <a:p>
              <a:pPr marL="57150" marR="0" lvl="1" indent="-571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en-GB" sz="1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Frustration and anger disposing clean, unused items</a:t>
              </a:r>
              <a:endParaRPr/>
            </a:p>
          </p:txBody>
        </p:sp>
      </p:grpSp>
      <p:pic>
        <p:nvPicPr>
          <p:cNvPr id="118" name="Google Shape;118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965842" y="4761286"/>
            <a:ext cx="2633823" cy="19036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626590" y="2641272"/>
            <a:ext cx="3312335" cy="1691049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"/>
          <p:cNvSpPr txBox="1"/>
          <p:nvPr/>
        </p:nvSpPr>
        <p:spPr>
          <a:xfrm>
            <a:off x="4959350" y="1249675"/>
            <a:ext cx="35244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Every pack included unused  wasted items.</a:t>
            </a:r>
            <a:endParaRPr sz="1100" b="1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39E85942EA2042BB0575791D718127" ma:contentTypeVersion="16" ma:contentTypeDescription="Create a new document." ma:contentTypeScope="" ma:versionID="12ab945d2efe0ef10a297c059136f865">
  <xsd:schema xmlns:xsd="http://www.w3.org/2001/XMLSchema" xmlns:xs="http://www.w3.org/2001/XMLSchema" xmlns:p="http://schemas.microsoft.com/office/2006/metadata/properties" xmlns:ns2="ec49a593-3265-4a49-b71d-8db4c0af5911" xmlns:ns3="eef307fe-dfcd-4dc4-b0dc-232c2dad2b81" targetNamespace="http://schemas.microsoft.com/office/2006/metadata/properties" ma:root="true" ma:fieldsID="9fb502e339f467c4a23c9469629d027a" ns2:_="" ns3:_="">
    <xsd:import namespace="ec49a593-3265-4a49-b71d-8db4c0af5911"/>
    <xsd:import namespace="eef307fe-dfcd-4dc4-b0dc-232c2dad2b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9a593-3265-4a49-b71d-8db4c0af5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1edd084-375f-4d55-8c57-698fcc9f02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f307fe-dfcd-4dc4-b0dc-232c2dad2b8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e914966-92ef-45d4-8a8f-bd5c406bf076}" ma:internalName="TaxCatchAll" ma:showField="CatchAllData" ma:web="eef307fe-dfcd-4dc4-b0dc-232c2dad2b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49a593-3265-4a49-b71d-8db4c0af5911">
      <Terms xmlns="http://schemas.microsoft.com/office/infopath/2007/PartnerControls"/>
    </lcf76f155ced4ddcb4097134ff3c332f>
    <TaxCatchAll xmlns="eef307fe-dfcd-4dc4-b0dc-232c2dad2b81" xsi:nil="true"/>
  </documentManagement>
</p:properties>
</file>

<file path=customXml/itemProps1.xml><?xml version="1.0" encoding="utf-8"?>
<ds:datastoreItem xmlns:ds="http://schemas.openxmlformats.org/officeDocument/2006/customXml" ds:itemID="{4709ED96-92F5-42BC-86A8-5D063F58D1C3}"/>
</file>

<file path=customXml/itemProps2.xml><?xml version="1.0" encoding="utf-8"?>
<ds:datastoreItem xmlns:ds="http://schemas.openxmlformats.org/officeDocument/2006/customXml" ds:itemID="{57DDA07C-7AC7-4B65-97E3-79013394824A}"/>
</file>

<file path=customXml/itemProps3.xml><?xml version="1.0" encoding="utf-8"?>
<ds:datastoreItem xmlns:ds="http://schemas.openxmlformats.org/officeDocument/2006/customXml" ds:itemID="{55B8EC4E-E4CD-48D5-9FFD-77FA62CAC96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837</Words>
  <Application>Microsoft Office PowerPoint</Application>
  <PresentationFormat>Widescreen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Esme Ward</dc:creator>
  <cp:lastModifiedBy>Lucy Brooks</cp:lastModifiedBy>
  <cp:revision>1</cp:revision>
  <dcterms:created xsi:type="dcterms:W3CDTF">2023-03-01T18:59:02Z</dcterms:created>
  <dcterms:modified xsi:type="dcterms:W3CDTF">2023-03-20T10:27:58Z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0x0101006F39E85942EA2042BB0575791D718127</vt:lpwstr>
  </property>
</Properties>
</file>